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custDataLst>
    <p:tags r:id="rId2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y" initials="Kay" lastIdx="1" clrIdx="0"/>
  <p:cmAuthor id="2" name="WRS" initials="WRS" lastIdx="8" clrIdx="1"/>
  <p:cmAuthor id="3" name="Matthew May" initials="MM" lastIdx="4" clrIdx="2">
    <p:extLst>
      <p:ext uri="{19B8F6BF-5375-455C-9EA6-DF929625EA0E}">
        <p15:presenceInfo xmlns:p15="http://schemas.microsoft.com/office/powerpoint/2012/main" xmlns="" userId="S-1-5-21-357619315-525407685-2315202608-76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464C"/>
    <a:srgbClr val="551A8B"/>
    <a:srgbClr val="0000EE"/>
    <a:srgbClr val="1A2B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-12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2207C4-79E7-4D4A-9824-C84296425590}" type="datetimeFigureOut">
              <a:rPr lang="en-GB" smtClean="0"/>
              <a:pPr/>
              <a:t>15/11/2018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876F7-1113-4945-A7A3-BFAADAE1FF0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324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876F7-1113-4945-A7A3-BFAADAE1FF00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636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363923"/>
            <a:ext cx="7772400" cy="1218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 smtClean="0"/>
              <a:t>&lt;Title Case, Arial, 36 </a:t>
            </a:r>
            <a:r>
              <a:rPr lang="en-GB" noProof="0" dirty="0" err="1" smtClean="0"/>
              <a:t>pt</a:t>
            </a:r>
            <a:r>
              <a:rPr lang="en-GB" noProof="0" dirty="0" smtClean="0"/>
              <a:t>, Black&gt; &lt;</a:t>
            </a:r>
            <a:r>
              <a:rPr lang="en-GB" noProof="0" dirty="0" err="1" smtClean="0"/>
              <a:t>xxxxxxxxCenteredxxxxxxxx</a:t>
            </a:r>
            <a:r>
              <a:rPr lang="en-GB" noProof="0" dirty="0" smtClean="0"/>
              <a:t>&gt;</a:t>
            </a:r>
          </a:p>
        </p:txBody>
      </p:sp>
      <p:pic>
        <p:nvPicPr>
          <p:cNvPr id="7" name="Picture 6" descr="heade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876370"/>
          </a:xfrm>
          <a:prstGeom prst="rect">
            <a:avLst/>
          </a:prstGeom>
        </p:spPr>
      </p:pic>
      <p:pic>
        <p:nvPicPr>
          <p:cNvPr id="9" name="Picture 8" descr="by-nc-s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965817" y="6377056"/>
            <a:ext cx="1227411" cy="429442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1097" y="1181529"/>
            <a:ext cx="25274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100" dirty="0" smtClean="0">
                <a:solidFill>
                  <a:srgbClr val="41464C"/>
                </a:solidFill>
              </a:rPr>
              <a:t>European</a:t>
            </a:r>
            <a:r>
              <a:rPr lang="en-IE" sz="1100" dirty="0" smtClean="0"/>
              <a:t> </a:t>
            </a:r>
            <a:r>
              <a:rPr lang="en-IE" sz="1100" dirty="0" smtClean="0">
                <a:solidFill>
                  <a:srgbClr val="1A2B85"/>
                </a:solidFill>
              </a:rPr>
              <a:t>Patients’ Academy </a:t>
            </a:r>
          </a:p>
          <a:p>
            <a:pPr algn="ctr"/>
            <a:r>
              <a:rPr lang="en-IE" sz="1100" dirty="0" smtClean="0">
                <a:solidFill>
                  <a:srgbClr val="41464C"/>
                </a:solidFill>
              </a:rPr>
              <a:t>on Therapeutic Innovation</a:t>
            </a:r>
            <a:endParaRPr lang="en-IE" sz="1100" dirty="0">
              <a:solidFill>
                <a:srgbClr val="41464C"/>
              </a:solidFill>
            </a:endParaRPr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6652" y="1602770"/>
            <a:ext cx="8229600" cy="4523394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latin typeface="Arial" pitchFamily="34" charset="0"/>
                <a:cs typeface="Arial" pitchFamily="34" charset="0"/>
              </a:defRPr>
            </a:lvl1pPr>
            <a:lvl2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 sz="2000">
                <a:latin typeface="Arial" pitchFamily="34" charset="0"/>
                <a:cs typeface="Arial" pitchFamily="34" charset="0"/>
              </a:defRPr>
            </a:lvl2pPr>
            <a:lvl3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-"/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r>
              <a:rPr lang="en-GB" noProof="0" dirty="0" smtClean="0"/>
              <a:t>First-level </a:t>
            </a:r>
            <a:r>
              <a:rPr lang="en-GB" noProof="0" dirty="0" err="1" smtClean="0"/>
              <a:t>pt</a:t>
            </a:r>
            <a:r>
              <a:rPr lang="en-GB" noProof="0" dirty="0" smtClean="0"/>
              <a:t>, sentence case, Arial, 24 </a:t>
            </a:r>
            <a:r>
              <a:rPr lang="en-GB" noProof="0" dirty="0" err="1" smtClean="0"/>
              <a:t>pt</a:t>
            </a:r>
            <a:r>
              <a:rPr lang="en-GB" noProof="0" dirty="0" smtClean="0"/>
              <a:t>, black</a:t>
            </a:r>
          </a:p>
          <a:p>
            <a:pPr lvl="1"/>
            <a:r>
              <a:rPr lang="en-GB" noProof="0" dirty="0" smtClean="0"/>
              <a:t>Second-level </a:t>
            </a:r>
            <a:r>
              <a:rPr lang="en-GB" noProof="0" dirty="0" err="1" smtClean="0"/>
              <a:t>pt</a:t>
            </a:r>
            <a:r>
              <a:rPr lang="en-GB" noProof="0" dirty="0" smtClean="0"/>
              <a:t>, sentence case, Arial, 20 </a:t>
            </a:r>
            <a:r>
              <a:rPr lang="en-GB" noProof="0" dirty="0" err="1" smtClean="0"/>
              <a:t>pt</a:t>
            </a:r>
            <a:r>
              <a:rPr lang="en-GB" noProof="0" dirty="0" smtClean="0"/>
              <a:t>, black</a:t>
            </a:r>
          </a:p>
          <a:p>
            <a:pPr lvl="2"/>
            <a:r>
              <a:rPr lang="en-GB" noProof="0" dirty="0" smtClean="0"/>
              <a:t>Third-level </a:t>
            </a:r>
            <a:r>
              <a:rPr lang="en-GB" noProof="0" dirty="0" err="1" smtClean="0"/>
              <a:t>pt</a:t>
            </a:r>
            <a:r>
              <a:rPr lang="en-GB" noProof="0" dirty="0" smtClean="0"/>
              <a:t>, sentence case, Arial, 18 </a:t>
            </a:r>
            <a:r>
              <a:rPr lang="en-GB" noProof="0" dirty="0" err="1" smtClean="0"/>
              <a:t>pt</a:t>
            </a:r>
            <a:r>
              <a:rPr lang="en-GB" noProof="0" dirty="0" smtClean="0"/>
              <a:t>, black</a:t>
            </a:r>
          </a:p>
          <a:p>
            <a:r>
              <a:rPr lang="en-GB" noProof="0" dirty="0" smtClean="0"/>
              <a:t>18 </a:t>
            </a:r>
            <a:r>
              <a:rPr lang="en-GB" noProof="0" dirty="0" err="1" smtClean="0"/>
              <a:t>pt</a:t>
            </a:r>
            <a:r>
              <a:rPr lang="en-GB" noProof="0" dirty="0" smtClean="0"/>
              <a:t> is the smallest font size permitted.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45666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1FCC69C-9B8E-4208-8737-B4C333BC0DAC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42686" y="462336"/>
            <a:ext cx="6508679" cy="94522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 smtClean="0"/>
              <a:t>Titles sentence case, Arial 28pt, Bold, Black</a:t>
            </a:r>
            <a:endParaRPr lang="en-GB" noProof="0" dirty="0"/>
          </a:p>
        </p:txBody>
      </p:sp>
      <p:pic>
        <p:nvPicPr>
          <p:cNvPr id="13" name="Picture 12" descr="strip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295820"/>
          </a:xfrm>
          <a:prstGeom prst="rect">
            <a:avLst/>
          </a:prstGeom>
        </p:spPr>
      </p:pic>
      <p:pic>
        <p:nvPicPr>
          <p:cNvPr id="14" name="Picture 13" descr="logo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28938" y="495341"/>
            <a:ext cx="1227138" cy="669726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7191907" y="1160980"/>
            <a:ext cx="166441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50" noProof="0" dirty="0" smtClean="0">
                <a:solidFill>
                  <a:srgbClr val="41464C"/>
                </a:solidFill>
              </a:rPr>
              <a:t>European</a:t>
            </a:r>
            <a:r>
              <a:rPr lang="en-GB" sz="850" noProof="0" dirty="0" smtClean="0"/>
              <a:t> </a:t>
            </a:r>
            <a:r>
              <a:rPr lang="en-GB" sz="850" noProof="0" dirty="0" smtClean="0">
                <a:solidFill>
                  <a:srgbClr val="1A2B85"/>
                </a:solidFill>
              </a:rPr>
              <a:t>Patients’ Academy </a:t>
            </a:r>
          </a:p>
          <a:p>
            <a:pPr algn="ctr"/>
            <a:r>
              <a:rPr lang="en-GB" sz="850" noProof="0" dirty="0" smtClean="0">
                <a:solidFill>
                  <a:srgbClr val="41464C"/>
                </a:solidFill>
              </a:rPr>
              <a:t>on Therapeutic Innovation</a:t>
            </a:r>
            <a:endParaRPr lang="en-GB" sz="850" noProof="0" dirty="0">
              <a:solidFill>
                <a:srgbClr val="41464C"/>
              </a:solidFill>
            </a:endParaRPr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3" pos="3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45666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1FCC69C-9B8E-4208-8737-B4C333BC0DAC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42686" y="462336"/>
            <a:ext cx="6508679" cy="94522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 smtClean="0"/>
              <a:t>Titles sentence case, Arial 28pt, Bold, Black</a:t>
            </a:r>
            <a:endParaRPr lang="en-GB" noProof="0" dirty="0"/>
          </a:p>
        </p:txBody>
      </p:sp>
      <p:pic>
        <p:nvPicPr>
          <p:cNvPr id="13" name="Picture 12" descr="strip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295820"/>
          </a:xfrm>
          <a:prstGeom prst="rect">
            <a:avLst/>
          </a:prstGeom>
        </p:spPr>
      </p:pic>
      <p:pic>
        <p:nvPicPr>
          <p:cNvPr id="14" name="Picture 13" descr="logo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28938" y="495341"/>
            <a:ext cx="1227138" cy="669726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7191907" y="1160980"/>
            <a:ext cx="166441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50" noProof="0" dirty="0" smtClean="0">
                <a:solidFill>
                  <a:srgbClr val="41464C"/>
                </a:solidFill>
              </a:rPr>
              <a:t>European</a:t>
            </a:r>
            <a:r>
              <a:rPr lang="en-GB" sz="850" noProof="0" dirty="0" smtClean="0"/>
              <a:t> </a:t>
            </a:r>
            <a:r>
              <a:rPr lang="en-GB" sz="850" noProof="0" dirty="0" smtClean="0">
                <a:solidFill>
                  <a:srgbClr val="1A2B85"/>
                </a:solidFill>
              </a:rPr>
              <a:t>Patients’ Academy </a:t>
            </a:r>
          </a:p>
          <a:p>
            <a:pPr algn="ctr"/>
            <a:r>
              <a:rPr lang="en-GB" sz="850" noProof="0" dirty="0" smtClean="0">
                <a:solidFill>
                  <a:srgbClr val="41464C"/>
                </a:solidFill>
              </a:rPr>
              <a:t>on Therapeutic Innovation</a:t>
            </a:r>
            <a:endParaRPr lang="en-GB" sz="850" noProof="0" dirty="0">
              <a:solidFill>
                <a:srgbClr val="4146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34863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3" pos="3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45666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1FCC69C-9B8E-4208-8737-B4C333BC0DAC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pic>
        <p:nvPicPr>
          <p:cNvPr id="13" name="Picture 12" descr="strip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295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07735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3" pos="3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6652" y="1602770"/>
            <a:ext cx="3950413" cy="4523394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latin typeface="Arial" pitchFamily="34" charset="0"/>
                <a:cs typeface="Arial" pitchFamily="34" charset="0"/>
              </a:defRPr>
            </a:lvl1pPr>
            <a:lvl2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 sz="2000">
                <a:latin typeface="Arial" pitchFamily="34" charset="0"/>
                <a:cs typeface="Arial" pitchFamily="34" charset="0"/>
              </a:defRPr>
            </a:lvl2pPr>
            <a:lvl3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-"/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r>
              <a:rPr lang="en-GB" noProof="0" dirty="0" smtClean="0"/>
              <a:t>First-level </a:t>
            </a:r>
            <a:r>
              <a:rPr lang="en-GB" noProof="0" dirty="0" err="1" smtClean="0"/>
              <a:t>pt</a:t>
            </a:r>
            <a:r>
              <a:rPr lang="en-GB" noProof="0" dirty="0" smtClean="0"/>
              <a:t>, sentence case, Arial, 24 </a:t>
            </a:r>
            <a:r>
              <a:rPr lang="en-GB" noProof="0" dirty="0" err="1" smtClean="0"/>
              <a:t>pt</a:t>
            </a:r>
            <a:r>
              <a:rPr lang="en-GB" noProof="0" dirty="0" smtClean="0"/>
              <a:t>, black</a:t>
            </a:r>
          </a:p>
          <a:p>
            <a:pPr lvl="1"/>
            <a:r>
              <a:rPr lang="en-GB" noProof="0" dirty="0" smtClean="0"/>
              <a:t>Second-level </a:t>
            </a:r>
            <a:r>
              <a:rPr lang="en-GB" noProof="0" dirty="0" err="1" smtClean="0"/>
              <a:t>pt</a:t>
            </a:r>
            <a:r>
              <a:rPr lang="en-GB" noProof="0" dirty="0" smtClean="0"/>
              <a:t>, sentence case, Arial, 20 </a:t>
            </a:r>
            <a:r>
              <a:rPr lang="en-GB" noProof="0" dirty="0" err="1" smtClean="0"/>
              <a:t>pt</a:t>
            </a:r>
            <a:r>
              <a:rPr lang="en-GB" noProof="0" dirty="0" smtClean="0"/>
              <a:t>, black</a:t>
            </a:r>
          </a:p>
          <a:p>
            <a:pPr lvl="2"/>
            <a:r>
              <a:rPr lang="en-GB" noProof="0" dirty="0" smtClean="0"/>
              <a:t>Third-level </a:t>
            </a:r>
            <a:r>
              <a:rPr lang="en-GB" noProof="0" dirty="0" err="1" smtClean="0"/>
              <a:t>pt</a:t>
            </a:r>
            <a:r>
              <a:rPr lang="en-GB" noProof="0" dirty="0" smtClean="0"/>
              <a:t>, sentence case, Arial, 18 </a:t>
            </a:r>
            <a:r>
              <a:rPr lang="en-GB" noProof="0" dirty="0" err="1" smtClean="0"/>
              <a:t>pt</a:t>
            </a:r>
            <a:r>
              <a:rPr lang="en-GB" noProof="0" dirty="0" smtClean="0"/>
              <a:t>, black</a:t>
            </a:r>
          </a:p>
          <a:p>
            <a:r>
              <a:rPr lang="en-GB" noProof="0" dirty="0" smtClean="0"/>
              <a:t>18 </a:t>
            </a:r>
            <a:r>
              <a:rPr lang="en-GB" noProof="0" dirty="0" err="1" smtClean="0"/>
              <a:t>pt</a:t>
            </a:r>
            <a:r>
              <a:rPr lang="en-GB" noProof="0" dirty="0" smtClean="0"/>
              <a:t> is the smallest font size permitted.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756935" y="1599103"/>
            <a:ext cx="3923011" cy="4523394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latin typeface="Arial" pitchFamily="34" charset="0"/>
                <a:cs typeface="Arial" pitchFamily="34" charset="0"/>
              </a:defRPr>
            </a:lvl1pPr>
            <a:lvl2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 sz="2000">
                <a:latin typeface="Arial" pitchFamily="34" charset="0"/>
                <a:cs typeface="Arial" pitchFamily="34" charset="0"/>
              </a:defRPr>
            </a:lvl2pPr>
            <a:lvl3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-"/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r>
              <a:rPr lang="en-GB" noProof="0" dirty="0" smtClean="0"/>
              <a:t>First-level </a:t>
            </a:r>
            <a:r>
              <a:rPr lang="en-GB" noProof="0" dirty="0" err="1" smtClean="0"/>
              <a:t>pt</a:t>
            </a:r>
            <a:r>
              <a:rPr lang="en-GB" noProof="0" dirty="0" smtClean="0"/>
              <a:t>, sentence case, Arial, 24 </a:t>
            </a:r>
            <a:r>
              <a:rPr lang="en-GB" noProof="0" dirty="0" err="1" smtClean="0"/>
              <a:t>pt</a:t>
            </a:r>
            <a:r>
              <a:rPr lang="en-GB" noProof="0" dirty="0" smtClean="0"/>
              <a:t>, black</a:t>
            </a:r>
          </a:p>
          <a:p>
            <a:pPr lvl="1"/>
            <a:r>
              <a:rPr lang="en-GB" noProof="0" dirty="0" smtClean="0"/>
              <a:t>Second-level </a:t>
            </a:r>
            <a:r>
              <a:rPr lang="en-GB" noProof="0" dirty="0" err="1" smtClean="0"/>
              <a:t>pt</a:t>
            </a:r>
            <a:r>
              <a:rPr lang="en-GB" noProof="0" dirty="0" smtClean="0"/>
              <a:t>, sentence case, Arial, 20 </a:t>
            </a:r>
            <a:r>
              <a:rPr lang="en-GB" noProof="0" dirty="0" err="1" smtClean="0"/>
              <a:t>pt</a:t>
            </a:r>
            <a:r>
              <a:rPr lang="en-GB" noProof="0" dirty="0" smtClean="0"/>
              <a:t>, black</a:t>
            </a:r>
          </a:p>
          <a:p>
            <a:pPr lvl="2"/>
            <a:r>
              <a:rPr lang="en-GB" noProof="0" dirty="0" smtClean="0"/>
              <a:t>Third-level </a:t>
            </a:r>
            <a:r>
              <a:rPr lang="en-GB" noProof="0" dirty="0" err="1" smtClean="0"/>
              <a:t>pt</a:t>
            </a:r>
            <a:r>
              <a:rPr lang="en-GB" noProof="0" dirty="0" smtClean="0"/>
              <a:t>, sentence case, Arial, 18 </a:t>
            </a:r>
            <a:r>
              <a:rPr lang="en-GB" noProof="0" dirty="0" err="1" smtClean="0"/>
              <a:t>pt</a:t>
            </a:r>
            <a:r>
              <a:rPr lang="en-GB" noProof="0" dirty="0" smtClean="0"/>
              <a:t>, black</a:t>
            </a:r>
          </a:p>
          <a:p>
            <a:r>
              <a:rPr lang="en-GB" noProof="0" dirty="0" smtClean="0"/>
              <a:t>18 </a:t>
            </a:r>
            <a:r>
              <a:rPr lang="en-GB" noProof="0" dirty="0" err="1" smtClean="0"/>
              <a:t>pt</a:t>
            </a:r>
            <a:r>
              <a:rPr lang="en-GB" noProof="0" dirty="0" smtClean="0"/>
              <a:t> is the smallest font size permitted.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45666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1FCC69C-9B8E-4208-8737-B4C333BC0DAC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24" name="Title 1"/>
          <p:cNvSpPr>
            <a:spLocks noGrp="1"/>
          </p:cNvSpPr>
          <p:nvPr>
            <p:ph type="title" hasCustomPrompt="1"/>
          </p:nvPr>
        </p:nvSpPr>
        <p:spPr>
          <a:xfrm>
            <a:off x="442686" y="462336"/>
            <a:ext cx="6508679" cy="94522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 smtClean="0"/>
              <a:t>Titles sentence case, Arial 22pt, Bold, Black</a:t>
            </a:r>
            <a:endParaRPr lang="en-GB" noProof="0" dirty="0"/>
          </a:p>
        </p:txBody>
      </p:sp>
      <p:pic>
        <p:nvPicPr>
          <p:cNvPr id="25" name="Picture 24" descr="strip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295820"/>
          </a:xfrm>
          <a:prstGeom prst="rect">
            <a:avLst/>
          </a:prstGeom>
        </p:spPr>
      </p:pic>
      <p:pic>
        <p:nvPicPr>
          <p:cNvPr id="26" name="Picture 25" descr="logo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28938" y="495341"/>
            <a:ext cx="1227138" cy="669726"/>
          </a:xfrm>
          <a:prstGeom prst="rect">
            <a:avLst/>
          </a:prstGeom>
        </p:spPr>
      </p:pic>
      <p:sp>
        <p:nvSpPr>
          <p:cNvPr id="27" name="TextBox 26"/>
          <p:cNvSpPr txBox="1"/>
          <p:nvPr userDrawn="1"/>
        </p:nvSpPr>
        <p:spPr>
          <a:xfrm>
            <a:off x="7191907" y="1160980"/>
            <a:ext cx="166441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50" noProof="0" dirty="0" smtClean="0">
                <a:solidFill>
                  <a:srgbClr val="41464C"/>
                </a:solidFill>
              </a:rPr>
              <a:t>European</a:t>
            </a:r>
            <a:r>
              <a:rPr lang="en-GB" sz="850" noProof="0" dirty="0" smtClean="0"/>
              <a:t> </a:t>
            </a:r>
            <a:r>
              <a:rPr lang="en-GB" sz="850" noProof="0" dirty="0" smtClean="0">
                <a:solidFill>
                  <a:srgbClr val="1A2B85"/>
                </a:solidFill>
              </a:rPr>
              <a:t>Patients’ Academy </a:t>
            </a:r>
          </a:p>
          <a:p>
            <a:pPr algn="ctr"/>
            <a:r>
              <a:rPr lang="en-GB" sz="850" noProof="0" dirty="0" smtClean="0">
                <a:solidFill>
                  <a:srgbClr val="41464C"/>
                </a:solidFill>
              </a:rPr>
              <a:t>on Therapeutic Innovation</a:t>
            </a:r>
            <a:endParaRPr lang="en-GB" sz="850" noProof="0" dirty="0">
              <a:solidFill>
                <a:srgbClr val="41464C"/>
              </a:solidFill>
            </a:endParaRPr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3" pos="340" userDrawn="1">
          <p15:clr>
            <a:srgbClr val="FBAE40"/>
          </p15:clr>
        </p15:guide>
        <p15:guide id="4" pos="306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1FCC69C-9B8E-4208-8737-B4C333BC0DAC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1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i-pwg.org/index.php?option=com_docman&amp;task=doc_download&amp;gid=187&amp;Itemid=118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Biomarkers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sz="2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719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For some medicines, </a:t>
            </a:r>
            <a:r>
              <a:rPr lang="en-GB" dirty="0" smtClean="0"/>
              <a:t>only a </a:t>
            </a:r>
            <a:r>
              <a:rPr lang="en-GB" dirty="0"/>
              <a:t>minority of patients might respond. </a:t>
            </a:r>
            <a:endParaRPr lang="en-GB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It </a:t>
            </a:r>
            <a:r>
              <a:rPr lang="en-GB" dirty="0"/>
              <a:t>is </a:t>
            </a:r>
            <a:r>
              <a:rPr lang="en-GB" dirty="0" smtClean="0"/>
              <a:t>helpful to </a:t>
            </a:r>
            <a:r>
              <a:rPr lang="en-GB" dirty="0"/>
              <a:t>identify these patients for clinical trials using </a:t>
            </a:r>
            <a:r>
              <a:rPr lang="en-GB" dirty="0" smtClean="0"/>
              <a:t>biomarkers.</a:t>
            </a:r>
            <a:endParaRPr lang="en-GB" dirty="0"/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C69C-9B8E-4208-8737-B4C333BC0DAC}" type="slidenum">
              <a:rPr lang="en-GB" noProof="0" smtClean="0"/>
              <a:pPr/>
              <a:t>10</a:t>
            </a:fld>
            <a:endParaRPr lang="en-GB" noProof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727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Companion diagnostics are tests that are validated and approved for marketing alongside a new medicine.</a:t>
            </a:r>
          </a:p>
          <a:p>
            <a:pPr marL="0" indent="0">
              <a:buNone/>
            </a:pPr>
            <a:r>
              <a:rPr lang="en-GB" dirty="0" smtClean="0"/>
              <a:t>These </a:t>
            </a:r>
            <a:r>
              <a:rPr lang="en-GB" dirty="0"/>
              <a:t>tests may help to: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s</a:t>
            </a:r>
            <a:r>
              <a:rPr lang="en-GB" sz="2000" dirty="0" smtClean="0"/>
              <a:t>elect </a:t>
            </a:r>
            <a:r>
              <a:rPr lang="en-GB" sz="2000" dirty="0"/>
              <a:t>patients likely to respond to a </a:t>
            </a:r>
            <a:r>
              <a:rPr lang="en-GB" sz="2000" dirty="0" smtClean="0"/>
              <a:t>medicine,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e</a:t>
            </a:r>
            <a:r>
              <a:rPr lang="en-GB" sz="2000" dirty="0" smtClean="0"/>
              <a:t>xclude </a:t>
            </a:r>
            <a:r>
              <a:rPr lang="en-GB" sz="2000" dirty="0"/>
              <a:t>those patients likely to have an </a:t>
            </a:r>
            <a:r>
              <a:rPr lang="en-GB" sz="2000" dirty="0" smtClean="0"/>
              <a:t>adverse reaction, and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d</a:t>
            </a:r>
            <a:r>
              <a:rPr lang="en-GB" sz="2000" dirty="0" smtClean="0"/>
              <a:t>etermine </a:t>
            </a:r>
            <a:r>
              <a:rPr lang="en-GB" sz="2000" dirty="0"/>
              <a:t>the best dose for a </a:t>
            </a:r>
            <a:r>
              <a:rPr lang="en-GB" sz="2000" dirty="0" smtClean="0"/>
              <a:t>patient.</a:t>
            </a:r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C69C-9B8E-4208-8737-B4C333BC0DAC}" type="slidenum">
              <a:rPr lang="en-GB" noProof="0" smtClean="0"/>
              <a:pPr/>
              <a:t>11</a:t>
            </a:fld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Companion Diagnostics 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207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Many companies developing targeted therapies for cancer have also begun to consider </a:t>
            </a:r>
            <a:r>
              <a:rPr lang="en-GB" dirty="0" smtClean="0"/>
              <a:t>the potential benefits </a:t>
            </a:r>
            <a:r>
              <a:rPr lang="en-GB" dirty="0"/>
              <a:t>of developing a diagnostic to pair with that treatment.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trend is to develop medicines and companion diagnostics together, rather than have both developments happen </a:t>
            </a:r>
            <a:r>
              <a:rPr lang="en-GB" dirty="0" smtClean="0"/>
              <a:t>separately.</a:t>
            </a:r>
            <a:endParaRPr lang="en-GB" dirty="0"/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C69C-9B8E-4208-8737-B4C333BC0DAC}" type="slidenum">
              <a:rPr lang="en-GB" noProof="0" smtClean="0"/>
              <a:pPr/>
              <a:t>12</a:t>
            </a:fld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Companion Diagnostics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313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C69C-9B8E-4208-8737-B4C333BC0DAC}" type="slidenum">
              <a:rPr lang="en-GB" noProof="0" smtClean="0"/>
              <a:pPr/>
              <a:t>13</a:t>
            </a:fld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Biomarkers </a:t>
            </a:r>
            <a:r>
              <a:rPr lang="en-GB" dirty="0"/>
              <a:t>potential to increase the efficiency of medicines development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 smtClean="0"/>
              <a:t>Speeding </a:t>
            </a:r>
            <a:r>
              <a:rPr lang="en-GB" i="1" dirty="0"/>
              <a:t>up clinical trials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Biomarkers can be used to detect an effect (or lack of effect) earlier and more frequently than if only a clinical outcome (endpoint) is used</a:t>
            </a:r>
            <a:r>
              <a:rPr lang="en-GB" sz="2000" dirty="0" smtClean="0"/>
              <a:t>.</a:t>
            </a:r>
          </a:p>
          <a:p>
            <a:pPr marL="0" indent="0">
              <a:buNone/>
            </a:pPr>
            <a:r>
              <a:rPr lang="en-GB" sz="2000" dirty="0" smtClean="0"/>
              <a:t>Example: a </a:t>
            </a:r>
            <a:r>
              <a:rPr lang="en-GB" sz="2000" dirty="0"/>
              <a:t>panel of biomarkers has been used in the early phases of a clinical trial for a psoriasis treatment. </a:t>
            </a: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The </a:t>
            </a:r>
            <a:r>
              <a:rPr lang="en-GB" sz="2000" dirty="0"/>
              <a:t>biomarkers included ‘epidermal thickness’ (thickness of the outer layer of skin) and the activity levels of several genes</a:t>
            </a:r>
            <a:r>
              <a:rPr lang="en-GB" sz="20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These </a:t>
            </a:r>
            <a:r>
              <a:rPr lang="en-GB" sz="2000" dirty="0"/>
              <a:t>were both measured in tissue samples.</a:t>
            </a:r>
          </a:p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730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 smtClean="0"/>
              <a:t>Streamlining clinical trials</a:t>
            </a:r>
          </a:p>
          <a:p>
            <a:pPr marL="0" indent="0">
              <a:buNone/>
            </a:pPr>
            <a:r>
              <a:rPr lang="en-GB" sz="2000" dirty="0" smtClean="0"/>
              <a:t>Biomarkers </a:t>
            </a:r>
            <a:r>
              <a:rPr lang="en-GB" sz="2000" dirty="0"/>
              <a:t>are used to identify those patients who are most suitable for a </a:t>
            </a:r>
            <a:r>
              <a:rPr lang="en-GB" sz="2000" dirty="0" smtClean="0"/>
              <a:t>treatment, specifically</a:t>
            </a:r>
            <a:r>
              <a:rPr lang="en-GB" sz="2000" dirty="0"/>
              <a:t>, genomic biomarkers can be used </a:t>
            </a:r>
            <a:r>
              <a:rPr lang="en-GB" sz="2000" dirty="0" smtClean="0"/>
              <a:t>to: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identify </a:t>
            </a:r>
            <a:r>
              <a:rPr lang="en-GB" sz="2000" dirty="0"/>
              <a:t>patients with a particular disease sub-type or </a:t>
            </a:r>
            <a:r>
              <a:rPr lang="en-GB" sz="2000" dirty="0" smtClean="0"/>
              <a:t>severity,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e</a:t>
            </a:r>
            <a:r>
              <a:rPr lang="en-GB" sz="2000" dirty="0" smtClean="0"/>
              <a:t>xclude </a:t>
            </a:r>
            <a:r>
              <a:rPr lang="en-GB" sz="2000" dirty="0"/>
              <a:t>patients at increased risk of serious side effects (adverse reactions</a:t>
            </a:r>
            <a:r>
              <a:rPr lang="en-GB" sz="2000" dirty="0" smtClean="0"/>
              <a:t>), </a:t>
            </a:r>
            <a:r>
              <a:rPr lang="en-GB" sz="2000" dirty="0"/>
              <a:t>for example, melanoma patients are at risk of their condition getting worse if their tumours do </a:t>
            </a:r>
            <a:r>
              <a:rPr lang="en-GB" sz="2000" i="1" dirty="0"/>
              <a:t>not </a:t>
            </a:r>
            <a:r>
              <a:rPr lang="en-GB" sz="2000" dirty="0"/>
              <a:t>have a certain mutation in the ‘BRAF’ gene and </a:t>
            </a:r>
            <a:r>
              <a:rPr lang="en-GB" sz="2000" dirty="0" smtClean="0"/>
              <a:t>they are </a:t>
            </a:r>
            <a:r>
              <a:rPr lang="en-GB" sz="2000" dirty="0"/>
              <a:t>treated with kinase </a:t>
            </a:r>
            <a:r>
              <a:rPr lang="en-GB" sz="2000" dirty="0" smtClean="0"/>
              <a:t>inhibitors,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i</a:t>
            </a:r>
            <a:r>
              <a:rPr lang="en-GB" sz="2000" dirty="0" smtClean="0"/>
              <a:t>dentify </a:t>
            </a:r>
            <a:r>
              <a:rPr lang="en-GB" sz="2000" dirty="0"/>
              <a:t>patients with a high chance of benefiting from a particular </a:t>
            </a:r>
            <a:r>
              <a:rPr lang="en-GB" sz="2000" dirty="0" smtClean="0"/>
              <a:t>medicine.</a:t>
            </a:r>
            <a:endParaRPr lang="en-GB" sz="2000" dirty="0"/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C69C-9B8E-4208-8737-B4C333BC0DAC}" type="slidenum">
              <a:rPr lang="en-GB" noProof="0" smtClean="0"/>
              <a:pPr/>
              <a:t>14</a:t>
            </a:fld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Biomarkers potential to increase the efficiency of medicines development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631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6652" y="1602770"/>
            <a:ext cx="8342614" cy="4523394"/>
          </a:xfrm>
        </p:spPr>
        <p:txBody>
          <a:bodyPr/>
          <a:lstStyle/>
          <a:p>
            <a:pPr marL="0" indent="0">
              <a:buNone/>
            </a:pPr>
            <a:r>
              <a:rPr lang="en-GB" i="1" dirty="0" smtClean="0"/>
              <a:t>Improve our understanding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Biomarkers can improve understanding of how new medicines work and may lead to novel approaches to medicines development in both non-clinical and clinical </a:t>
            </a:r>
            <a:r>
              <a:rPr lang="en-GB" sz="2000" dirty="0" smtClean="0"/>
              <a:t>phases</a:t>
            </a:r>
          </a:p>
          <a:p>
            <a:pPr marL="0" indent="0">
              <a:buNone/>
            </a:pPr>
            <a:r>
              <a:rPr lang="en-GB" i="1" dirty="0" smtClean="0"/>
              <a:t>Improving the ethics of trial recruitment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Biomarkers can help exclude people who won’t benefit from starting a non-helpful treatment, thus providing an ethical benefit.</a:t>
            </a:r>
          </a:p>
          <a:p>
            <a:pPr marL="0" indent="0">
              <a:buNone/>
            </a:pPr>
            <a:r>
              <a:rPr lang="en-GB" i="1" dirty="0" smtClean="0"/>
              <a:t>Improving trial monitoring and stopping unhelpful trials early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Biomarkers may help decide whether to stop a trial early if there is no benefit to be gained by the patients in the </a:t>
            </a:r>
            <a:r>
              <a:rPr lang="en-GB" sz="2000" dirty="0" smtClean="0"/>
              <a:t>trial or an obvious benefit where withholding treatment would be unethical.</a:t>
            </a: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C69C-9B8E-4208-8737-B4C333BC0DAC}" type="slidenum">
              <a:rPr lang="en-GB" noProof="0" smtClean="0"/>
              <a:pPr/>
              <a:t>15</a:t>
            </a:fld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Biomarkers potential to increase the efficiency of medicines development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949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 smtClean="0"/>
              <a:t>Speeding up authorisation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A medicine that is having a positive effect may be authorised sooner based on information provided </a:t>
            </a:r>
            <a:r>
              <a:rPr lang="en-GB" sz="2000" dirty="0" smtClean="0"/>
              <a:t>using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 smtClean="0"/>
              <a:t>biomarkers </a:t>
            </a:r>
            <a:r>
              <a:rPr lang="en-GB" sz="2000" dirty="0"/>
              <a:t>and therefore may be prescribed earlier to patients who will benefit.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C69C-9B8E-4208-8737-B4C333BC0DAC}" type="slidenum">
              <a:rPr lang="en-GB" noProof="0" smtClean="0"/>
              <a:pPr/>
              <a:t>16</a:t>
            </a:fld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Biomarkers potential to increase the efficiency of medicines development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479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5222" y="1614200"/>
            <a:ext cx="8229600" cy="4523394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As the use of biomarkers in pharmaceutical research grows, companies face new </a:t>
            </a:r>
            <a:endParaRPr lang="en-GB" dirty="0" smtClean="0"/>
          </a:p>
          <a:p>
            <a:r>
              <a:rPr lang="en-GB" dirty="0" smtClean="0"/>
              <a:t>technical challenges,</a:t>
            </a:r>
          </a:p>
          <a:p>
            <a:r>
              <a:rPr lang="en-GB" dirty="0"/>
              <a:t>r</a:t>
            </a:r>
            <a:r>
              <a:rPr lang="en-GB" dirty="0" smtClean="0"/>
              <a:t>egulatory challenges,</a:t>
            </a:r>
          </a:p>
          <a:p>
            <a:r>
              <a:rPr lang="en-GB" dirty="0" smtClean="0"/>
              <a:t>ethical challenges.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C69C-9B8E-4208-8737-B4C333BC0DAC}" type="slidenum">
              <a:rPr lang="en-GB" noProof="0" smtClean="0"/>
              <a:pPr/>
              <a:t>17</a:t>
            </a:fld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Challenges of using biomarkers in medicines development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004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6652" y="1602769"/>
            <a:ext cx="8229600" cy="5118705"/>
          </a:xfrm>
        </p:spPr>
        <p:txBody>
          <a:bodyPr/>
          <a:lstStyle/>
          <a:p>
            <a:r>
              <a:rPr lang="en-GB" dirty="0"/>
              <a:t>Biomarkers used in clinical trials must be validated through scientific evidence to ensure that the biomarker test is sufficiently </a:t>
            </a:r>
            <a:endParaRPr lang="en-GB" dirty="0" smtClean="0"/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accurate</a:t>
            </a:r>
            <a:r>
              <a:rPr lang="en-GB" sz="2000" dirty="0"/>
              <a:t>, </a:t>
            </a:r>
            <a:endParaRPr lang="en-GB" sz="2000" dirty="0" smtClean="0"/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reliable</a:t>
            </a:r>
            <a:r>
              <a:rPr lang="en-GB" sz="2000" dirty="0"/>
              <a:t>, </a:t>
            </a:r>
            <a:endParaRPr lang="en-GB" sz="2000" dirty="0" smtClean="0"/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sensitive</a:t>
            </a:r>
            <a:r>
              <a:rPr lang="en-GB" sz="2000" dirty="0"/>
              <a:t>, </a:t>
            </a:r>
            <a:r>
              <a:rPr lang="en-GB" sz="2000" dirty="0" smtClean="0"/>
              <a:t>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specific</a:t>
            </a:r>
            <a:r>
              <a:rPr lang="en-GB" sz="2000" dirty="0"/>
              <a:t>.</a:t>
            </a:r>
          </a:p>
          <a:p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biomarker </a:t>
            </a:r>
            <a:r>
              <a:rPr lang="en-GB" dirty="0" smtClean="0"/>
              <a:t>needs show a reasonable relationship to the disease being studied.</a:t>
            </a:r>
          </a:p>
          <a:p>
            <a:r>
              <a:rPr lang="en-GB" dirty="0" smtClean="0"/>
              <a:t>If a </a:t>
            </a:r>
            <a:r>
              <a:rPr lang="en-GB" dirty="0"/>
              <a:t>biomarker is </a:t>
            </a:r>
            <a:r>
              <a:rPr lang="en-GB" dirty="0" smtClean="0"/>
              <a:t>used </a:t>
            </a:r>
            <a:r>
              <a:rPr lang="en-GB" dirty="0"/>
              <a:t>to predict how severe a disease may </a:t>
            </a:r>
            <a:r>
              <a:rPr lang="en-GB" dirty="0" smtClean="0"/>
              <a:t>become, </a:t>
            </a:r>
            <a:r>
              <a:rPr lang="en-GB" dirty="0"/>
              <a:t>is there enough evidence of </a:t>
            </a:r>
            <a:r>
              <a:rPr lang="en-GB" dirty="0" smtClean="0"/>
              <a:t>the </a:t>
            </a:r>
            <a:r>
              <a:rPr lang="en-GB" dirty="0"/>
              <a:t>‘predictive ability’ with this biomarker?</a:t>
            </a:r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C69C-9B8E-4208-8737-B4C333BC0DAC}" type="slidenum">
              <a:rPr lang="en-GB" noProof="0" smtClean="0"/>
              <a:pPr/>
              <a:t>18</a:t>
            </a:fld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Technical Challenges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520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</a:t>
            </a:r>
            <a:r>
              <a:rPr lang="en-GB" dirty="0"/>
              <a:t>systems for data management and data analysis must be reliable and </a:t>
            </a:r>
            <a:r>
              <a:rPr lang="en-GB" dirty="0" smtClean="0"/>
              <a:t>fast </a:t>
            </a:r>
            <a:r>
              <a:rPr lang="en-GB" dirty="0"/>
              <a:t>to cope with the amount of data generated</a:t>
            </a:r>
            <a:r>
              <a:rPr lang="en-GB" dirty="0" smtClean="0"/>
              <a:t>.</a:t>
            </a:r>
          </a:p>
          <a:p>
            <a:r>
              <a:rPr lang="en-GB" dirty="0" smtClean="0"/>
              <a:t>All </a:t>
            </a:r>
            <a:r>
              <a:rPr lang="en-GB" dirty="0"/>
              <a:t>biomarker measurements must be correctly linked with individual patients.</a:t>
            </a:r>
          </a:p>
          <a:p>
            <a:r>
              <a:rPr lang="en-GB" dirty="0" smtClean="0"/>
              <a:t>Where </a:t>
            </a:r>
            <a:r>
              <a:rPr lang="en-GB" dirty="0"/>
              <a:t>the use of a companion diagnostic is required for a new medicine to be prescribed, a new platform or kit for testing patients in the clinic may need to be developed</a:t>
            </a:r>
            <a:r>
              <a:rPr lang="en-GB" dirty="0" smtClean="0"/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C69C-9B8E-4208-8737-B4C333BC0DAC}" type="slidenum">
              <a:rPr lang="en-GB" noProof="0" smtClean="0"/>
              <a:pPr/>
              <a:t>19</a:t>
            </a:fld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Technical Challenges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437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</a:t>
            </a:r>
            <a:r>
              <a:rPr lang="en-GB" dirty="0"/>
              <a:t> </a:t>
            </a:r>
            <a:r>
              <a:rPr lang="en-GB" dirty="0" smtClean="0"/>
              <a:t>biological marker is </a:t>
            </a:r>
            <a:r>
              <a:rPr lang="en-GB" dirty="0"/>
              <a:t>a measurable indicator </a:t>
            </a:r>
            <a:r>
              <a:rPr lang="en-GB" dirty="0" smtClean="0"/>
              <a:t>that </a:t>
            </a:r>
            <a:r>
              <a:rPr lang="en-GB" dirty="0"/>
              <a:t>can </a:t>
            </a:r>
            <a:r>
              <a:rPr lang="en-GB" dirty="0" smtClean="0"/>
              <a:t>tell </a:t>
            </a:r>
            <a:r>
              <a:rPr lang="en-GB" dirty="0"/>
              <a:t>us something about a person’s health or disease </a:t>
            </a:r>
            <a:r>
              <a:rPr lang="en-GB" dirty="0" smtClean="0"/>
              <a:t>state, for example, 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disease (pathological) processes in the body, for example, disease stage</a:t>
            </a:r>
            <a:r>
              <a:rPr lang="en-GB" sz="2000" dirty="0" smtClean="0"/>
              <a:t>, 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biological processes in the body (heart rate, blood pressure, temperature), </a:t>
            </a:r>
            <a:endParaRPr lang="en-GB" sz="2000" dirty="0" smtClean="0"/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a person’s response to a treatment or medicine,</a:t>
            </a: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or </a:t>
            </a:r>
            <a:r>
              <a:rPr lang="en-GB" sz="2000" dirty="0"/>
              <a:t>a psychological condition</a:t>
            </a:r>
            <a:r>
              <a:rPr lang="en-GB" sz="2000" dirty="0" smtClean="0"/>
              <a:t>.</a:t>
            </a:r>
          </a:p>
          <a:p>
            <a:pPr marL="0" indent="0">
              <a:buNone/>
            </a:pPr>
            <a:r>
              <a:rPr lang="en-GB" dirty="0" smtClean="0"/>
              <a:t>Biomarkers </a:t>
            </a:r>
            <a:r>
              <a:rPr lang="en-GB" dirty="0"/>
              <a:t>are used in many scientific fields, </a:t>
            </a:r>
            <a:r>
              <a:rPr lang="en-GB" dirty="0" smtClean="0"/>
              <a:t>in </a:t>
            </a:r>
            <a:r>
              <a:rPr lang="en-GB" dirty="0"/>
              <a:t>different ways at different stages of medicines development. The accuracy of biomarkers can </a:t>
            </a:r>
            <a:r>
              <a:rPr lang="en-GB" dirty="0" smtClean="0"/>
              <a:t>vary, </a:t>
            </a:r>
            <a:r>
              <a:rPr lang="en-GB" dirty="0"/>
              <a:t>therefore, not all biomarkers are suitable for medicines development.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C69C-9B8E-4208-8737-B4C333BC0DAC}" type="slidenum">
              <a:rPr lang="en-GB" noProof="0" smtClean="0"/>
              <a:pPr/>
              <a:t>2</a:t>
            </a:fld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Biological Markers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941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regulation of the use of novel methods such as biomarkers in medicines development is evolving</a:t>
            </a:r>
            <a:r>
              <a:rPr lang="en-GB" dirty="0" smtClean="0"/>
              <a:t>.</a:t>
            </a:r>
          </a:p>
          <a:p>
            <a:r>
              <a:rPr lang="en-GB" dirty="0" smtClean="0"/>
              <a:t>‘</a:t>
            </a:r>
            <a:r>
              <a:rPr lang="en-GB" dirty="0"/>
              <a:t>Biomarker’ and ‘surrogate endpoint’ are not interchangeable terms. </a:t>
            </a:r>
            <a:endParaRPr lang="en-GB" dirty="0" smtClean="0"/>
          </a:p>
          <a:p>
            <a:r>
              <a:rPr lang="en-GB" dirty="0" smtClean="0"/>
              <a:t>For a </a:t>
            </a:r>
            <a:r>
              <a:rPr lang="en-GB" dirty="0"/>
              <a:t>biomarker to be used as a surrogate endpoint, studies will be done to assess the direct relationship of the biomarker with: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development of the </a:t>
            </a:r>
            <a:r>
              <a:rPr lang="en-GB" dirty="0" smtClean="0"/>
              <a:t>disease,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a treatment </a:t>
            </a:r>
            <a:r>
              <a:rPr lang="en-GB" dirty="0"/>
              <a:t>intervention with an important clinical endpoint.</a:t>
            </a:r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C69C-9B8E-4208-8737-B4C333BC0DAC}" type="slidenum">
              <a:rPr lang="en-GB" noProof="0" smtClean="0"/>
              <a:pPr/>
              <a:t>20</a:t>
            </a:fld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Regulatory Challenges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2649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6652" y="1602769"/>
            <a:ext cx="8229600" cy="5013183"/>
          </a:xfrm>
        </p:spPr>
        <p:txBody>
          <a:bodyPr/>
          <a:lstStyle/>
          <a:p>
            <a:r>
              <a:rPr lang="en-GB" dirty="0"/>
              <a:t>Developers of novel biomarkers are being encouraged to engage with regulators at an early </a:t>
            </a:r>
            <a:r>
              <a:rPr lang="en-GB" dirty="0" smtClean="0"/>
              <a:t>stage. </a:t>
            </a:r>
          </a:p>
          <a:p>
            <a:r>
              <a:rPr lang="en-GB" dirty="0" smtClean="0"/>
              <a:t>They </a:t>
            </a:r>
            <a:r>
              <a:rPr lang="en-GB" dirty="0"/>
              <a:t>can submit their plans to use biomarkers to the EMA.</a:t>
            </a:r>
          </a:p>
          <a:p>
            <a:r>
              <a:rPr lang="en-GB" dirty="0"/>
              <a:t>Validating biomarkers to meet regulatory standards can be complex and expensive. </a:t>
            </a:r>
            <a:endParaRPr lang="en-GB" dirty="0" smtClean="0"/>
          </a:p>
          <a:p>
            <a:r>
              <a:rPr lang="en-GB" dirty="0" smtClean="0"/>
              <a:t>This </a:t>
            </a:r>
            <a:r>
              <a:rPr lang="en-GB" dirty="0"/>
              <a:t>is especially challenging if a biomarker is intended to be used as a surrogate endpoint. </a:t>
            </a:r>
            <a:endParaRPr lang="en-GB" dirty="0" smtClean="0"/>
          </a:p>
          <a:p>
            <a:r>
              <a:rPr lang="en-GB" dirty="0" smtClean="0"/>
              <a:t>In </a:t>
            </a:r>
            <a:r>
              <a:rPr lang="en-GB" dirty="0"/>
              <a:t>this case, a dedicated clinical trial is required, designed to test the link between the biomarker and the clinical endpoint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C69C-9B8E-4208-8737-B4C333BC0DAC}" type="slidenum">
              <a:rPr lang="en-GB" noProof="0" smtClean="0"/>
              <a:pPr/>
              <a:t>21</a:t>
            </a:fld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Regulatory Challenges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4743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the EU, medicines and diagnostics are regulated differently. </a:t>
            </a:r>
            <a:endParaRPr lang="en-GB" dirty="0" smtClean="0"/>
          </a:p>
          <a:p>
            <a:r>
              <a:rPr lang="en-GB" dirty="0" smtClean="0"/>
              <a:t>Licensing </a:t>
            </a:r>
            <a:r>
              <a:rPr lang="en-GB" dirty="0"/>
              <a:t>a medicine and its companion diagnostic together adds an extra layer of complexity to the approval process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C69C-9B8E-4208-8737-B4C333BC0DAC}" type="slidenum">
              <a:rPr lang="en-GB" noProof="0" smtClean="0"/>
              <a:pPr/>
              <a:t>22</a:t>
            </a:fld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Regulatory Challenges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126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Many of the ethical issues that arise in biomarker research are </a:t>
            </a:r>
            <a:r>
              <a:rPr lang="en-GB" dirty="0" smtClean="0"/>
              <a:t>linked </a:t>
            </a:r>
            <a:r>
              <a:rPr lang="en-GB" dirty="0"/>
              <a:t>to the storage and use of tissue </a:t>
            </a:r>
            <a:r>
              <a:rPr lang="en-GB" dirty="0" smtClean="0"/>
              <a:t>samples and </a:t>
            </a:r>
            <a:r>
              <a:rPr lang="en-GB" dirty="0"/>
              <a:t>the associated handling of personal medical data.</a:t>
            </a:r>
          </a:p>
          <a:p>
            <a:r>
              <a:rPr lang="en-GB" dirty="0" smtClean="0"/>
              <a:t>Wider </a:t>
            </a:r>
            <a:r>
              <a:rPr lang="en-GB" dirty="0"/>
              <a:t>concerns have been raised about the impact of targeted medicine (which is largely based on biomarker research). </a:t>
            </a:r>
            <a:endParaRPr lang="en-GB" dirty="0" smtClean="0"/>
          </a:p>
          <a:p>
            <a:r>
              <a:rPr lang="en-GB" dirty="0" smtClean="0"/>
              <a:t>As </a:t>
            </a:r>
            <a:r>
              <a:rPr lang="en-GB" dirty="0"/>
              <a:t>targeted treatments only bring benefits to the sub-population of patients that respond to them, the challenge is to ensure that medicines are developed for those who fall outside of this sub-population.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C69C-9B8E-4208-8737-B4C333BC0DAC}" type="slidenum">
              <a:rPr lang="en-GB" noProof="0" smtClean="0"/>
              <a:pPr/>
              <a:t>23</a:t>
            </a:fld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Ethical Challenges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512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Industry </a:t>
            </a:r>
            <a:r>
              <a:rPr lang="en-GB" dirty="0" smtClean="0"/>
              <a:t>Pharmacogenomics Working </a:t>
            </a:r>
            <a:r>
              <a:rPr lang="en-GB" dirty="0"/>
              <a:t>Group (2012)</a:t>
            </a:r>
            <a:r>
              <a:rPr lang="en-GB" i="1" dirty="0"/>
              <a:t>. Understanding the intent, scope, and public health benefits of exploratory biomarker research. A guide for IRBs/IECs and investigational site staff.</a:t>
            </a:r>
            <a:r>
              <a:rPr lang="en-GB" dirty="0"/>
              <a:t> Retrieved 1 September, 2015 from </a:t>
            </a:r>
            <a:r>
              <a:rPr lang="en-GB" u="sng" dirty="0">
                <a:hlinkClick r:id="rId3"/>
              </a:rPr>
              <a:t>http://i-pwg.org/index.php?option=com_docman&amp;task=doc_download&amp;gid=187&amp;Itemid=118</a:t>
            </a:r>
            <a:endParaRPr lang="en-GB" dirty="0"/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C69C-9B8E-4208-8737-B4C333BC0DAC}" type="slidenum">
              <a:rPr lang="en-GB" noProof="0" smtClean="0"/>
              <a:pPr/>
              <a:t>24</a:t>
            </a:fld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616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6652" y="1602770"/>
            <a:ext cx="8229600" cy="4889470"/>
          </a:xfrm>
        </p:spPr>
        <p:txBody>
          <a:bodyPr/>
          <a:lstStyle/>
          <a:p>
            <a:r>
              <a:rPr lang="en-GB" dirty="0" smtClean="0"/>
              <a:t>Glucose </a:t>
            </a:r>
            <a:r>
              <a:rPr lang="en-GB" dirty="0"/>
              <a:t>levels </a:t>
            </a:r>
            <a:r>
              <a:rPr lang="en-GB" dirty="0" smtClean="0"/>
              <a:t>that are </a:t>
            </a:r>
            <a:r>
              <a:rPr lang="en-GB" dirty="0"/>
              <a:t>used as a biomarker in managing </a:t>
            </a:r>
            <a:r>
              <a:rPr lang="en-GB" dirty="0" smtClean="0"/>
              <a:t>diabetes.</a:t>
            </a:r>
          </a:p>
          <a:p>
            <a:r>
              <a:rPr lang="en-GB" dirty="0" smtClean="0"/>
              <a:t>Brain </a:t>
            </a:r>
            <a:r>
              <a:rPr lang="en-GB" dirty="0"/>
              <a:t>images such as Magnetic Resonance Imaging (MRI</a:t>
            </a:r>
            <a:r>
              <a:rPr lang="en-GB" dirty="0" smtClean="0"/>
              <a:t>) that can </a:t>
            </a:r>
            <a:r>
              <a:rPr lang="en-GB" dirty="0"/>
              <a:t>provide information about the progression of Multiple Sclerosis</a:t>
            </a:r>
            <a:r>
              <a:rPr lang="en-GB" dirty="0" smtClean="0"/>
              <a:t>.</a:t>
            </a:r>
          </a:p>
          <a:p>
            <a:r>
              <a:rPr lang="en-GB" dirty="0"/>
              <a:t>biological substances </a:t>
            </a:r>
            <a:r>
              <a:rPr lang="en-GB" dirty="0" smtClean="0"/>
              <a:t>such </a:t>
            </a:r>
            <a:r>
              <a:rPr lang="en-GB" dirty="0"/>
              <a:t>as </a:t>
            </a:r>
            <a:r>
              <a:rPr lang="en-GB" dirty="0" smtClean="0"/>
              <a:t>enzymes, </a:t>
            </a:r>
            <a:r>
              <a:rPr lang="en-GB" dirty="0"/>
              <a:t>which may be found in the blood or in tissue samples and are often used in </a:t>
            </a:r>
            <a:r>
              <a:rPr lang="en-GB" dirty="0" smtClean="0"/>
              <a:t>cancer research,</a:t>
            </a:r>
            <a:endParaRPr lang="en-GB" dirty="0"/>
          </a:p>
          <a:p>
            <a:r>
              <a:rPr lang="en-GB" dirty="0"/>
              <a:t>genetic (DNA) </a:t>
            </a:r>
            <a:r>
              <a:rPr lang="en-GB" dirty="0" smtClean="0"/>
              <a:t>changes,</a:t>
            </a:r>
            <a:endParaRPr lang="en-GB" dirty="0"/>
          </a:p>
          <a:p>
            <a:r>
              <a:rPr lang="en-GB" dirty="0"/>
              <a:t>medical images, </a:t>
            </a:r>
            <a:r>
              <a:rPr lang="en-GB" dirty="0" smtClean="0"/>
              <a:t>or X-rays.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C69C-9B8E-4208-8737-B4C333BC0DAC}" type="slidenum">
              <a:rPr lang="en-GB" noProof="0" smtClean="0"/>
              <a:pPr/>
              <a:t>3</a:t>
            </a:fld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 of Biomarkers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815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1.  </a:t>
            </a:r>
            <a:r>
              <a:rPr lang="en-GB" dirty="0"/>
              <a:t>Improving the processes of medicines development</a:t>
            </a:r>
          </a:p>
          <a:p>
            <a:r>
              <a:rPr lang="en-GB" dirty="0"/>
              <a:t>Clinical trials seek to measure patients’ responses to a treatment. </a:t>
            </a:r>
            <a:endParaRPr lang="en-GB" dirty="0" smtClean="0"/>
          </a:p>
          <a:p>
            <a:r>
              <a:rPr lang="en-GB" dirty="0" smtClean="0"/>
              <a:t>If </a:t>
            </a:r>
            <a:r>
              <a:rPr lang="en-GB" dirty="0"/>
              <a:t>it is not possible to measure the response directly, biomarkers may provide an alternative way of measuring an outcome </a:t>
            </a:r>
            <a:r>
              <a:rPr lang="en-GB" dirty="0" smtClean="0"/>
              <a:t>- they </a:t>
            </a:r>
            <a:r>
              <a:rPr lang="en-GB" dirty="0"/>
              <a:t>serve </a:t>
            </a:r>
            <a:r>
              <a:rPr lang="en-GB" dirty="0" smtClean="0"/>
              <a:t>as surrogate endpoints.</a:t>
            </a:r>
            <a:endParaRPr lang="en-GB" dirty="0"/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C69C-9B8E-4208-8737-B4C333BC0DAC}" type="slidenum">
              <a:rPr lang="en-GB" noProof="0" smtClean="0"/>
              <a:pPr/>
              <a:t>4</a:t>
            </a:fld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 of Biomarker Use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649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There are advantages of using validated biomarkers as surrogate </a:t>
            </a:r>
            <a:r>
              <a:rPr lang="en-GB" dirty="0" smtClean="0"/>
              <a:t>endpoints, </a:t>
            </a:r>
            <a:endParaRPr lang="en-GB" dirty="0"/>
          </a:p>
          <a:p>
            <a:r>
              <a:rPr lang="en-GB" dirty="0"/>
              <a:t>t</a:t>
            </a:r>
            <a:r>
              <a:rPr lang="en-GB" dirty="0" smtClean="0"/>
              <a:t>hey </a:t>
            </a:r>
            <a:r>
              <a:rPr lang="en-GB" dirty="0"/>
              <a:t>might be able to be measured earlier, more easily, or </a:t>
            </a:r>
            <a:r>
              <a:rPr lang="en-GB" dirty="0" smtClean="0"/>
              <a:t>frequently, </a:t>
            </a:r>
            <a:r>
              <a:rPr lang="en-GB" dirty="0"/>
              <a:t>with </a:t>
            </a:r>
            <a:r>
              <a:rPr lang="en-GB" dirty="0" smtClean="0"/>
              <a:t>high precision;</a:t>
            </a:r>
            <a:endParaRPr lang="en-GB" dirty="0"/>
          </a:p>
          <a:p>
            <a:r>
              <a:rPr lang="en-GB" dirty="0"/>
              <a:t>t</a:t>
            </a:r>
            <a:r>
              <a:rPr lang="en-GB" dirty="0" smtClean="0"/>
              <a:t>hey </a:t>
            </a:r>
            <a:r>
              <a:rPr lang="en-GB" dirty="0"/>
              <a:t>may be less affected by other treatments, reduce the sample size </a:t>
            </a:r>
            <a:r>
              <a:rPr lang="en-GB" dirty="0" smtClean="0"/>
              <a:t>required</a:t>
            </a:r>
            <a:r>
              <a:rPr lang="en-GB" dirty="0"/>
              <a:t>, and allow researchers to make faster </a:t>
            </a:r>
            <a:r>
              <a:rPr lang="en-GB" dirty="0" smtClean="0"/>
              <a:t>decisions;</a:t>
            </a:r>
            <a:endParaRPr lang="en-GB" dirty="0"/>
          </a:p>
          <a:p>
            <a:r>
              <a:rPr lang="en-GB" dirty="0"/>
              <a:t>t</a:t>
            </a:r>
            <a:r>
              <a:rPr lang="en-GB" dirty="0" smtClean="0"/>
              <a:t>hey offer important </a:t>
            </a:r>
            <a:r>
              <a:rPr lang="en-GB" dirty="0"/>
              <a:t>ethical advantages </a:t>
            </a:r>
            <a:r>
              <a:rPr lang="en-GB" dirty="0" smtClean="0"/>
              <a:t>as </a:t>
            </a:r>
            <a:r>
              <a:rPr lang="en-GB" dirty="0"/>
              <a:t>surrogate endpoints in diseases with poor prognoses.</a:t>
            </a:r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C69C-9B8E-4208-8737-B4C333BC0DAC}" type="slidenum">
              <a:rPr lang="en-GB" noProof="0" smtClean="0"/>
              <a:pPr/>
              <a:t>5</a:t>
            </a:fld>
            <a:endParaRPr lang="en-GB" noProof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5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 </a:t>
            </a:r>
            <a:r>
              <a:rPr lang="en-GB" dirty="0"/>
              <a:t>example of the use of a biomarker as a surrogate endpoint comes from the development of antiretroviral medicines </a:t>
            </a:r>
            <a:r>
              <a:rPr lang="en-GB" dirty="0" smtClean="0"/>
              <a:t>for</a:t>
            </a:r>
            <a:r>
              <a:rPr lang="en-GB" dirty="0"/>
              <a:t> </a:t>
            </a:r>
            <a:r>
              <a:rPr lang="en-GB" dirty="0" smtClean="0"/>
              <a:t>HIV and</a:t>
            </a:r>
            <a:r>
              <a:rPr lang="en-GB" dirty="0"/>
              <a:t> </a:t>
            </a:r>
            <a:r>
              <a:rPr lang="en-GB" dirty="0" smtClean="0"/>
              <a:t>AIDS.</a:t>
            </a:r>
          </a:p>
          <a:p>
            <a:r>
              <a:rPr lang="en-GB" dirty="0" smtClean="0"/>
              <a:t>Previously</a:t>
            </a:r>
            <a:r>
              <a:rPr lang="en-GB" dirty="0"/>
              <a:t>, studies would have been based on hard clinical endpoints such as the progression of the HIV infection to AIDS and/or patient survival. </a:t>
            </a:r>
            <a:endParaRPr lang="en-GB" dirty="0" smtClean="0"/>
          </a:p>
          <a:p>
            <a:r>
              <a:rPr lang="en-GB" dirty="0" smtClean="0"/>
              <a:t>Now</a:t>
            </a:r>
            <a:r>
              <a:rPr lang="en-GB" dirty="0"/>
              <a:t>, cell changes </a:t>
            </a:r>
            <a:r>
              <a:rPr lang="en-GB" dirty="0" smtClean="0"/>
              <a:t>such </a:t>
            </a:r>
            <a:r>
              <a:rPr lang="en-GB" dirty="0"/>
              <a:t>as levels of ‘CD4 lymphocytes</a:t>
            </a:r>
            <a:r>
              <a:rPr lang="en-GB" dirty="0" smtClean="0"/>
              <a:t>’ </a:t>
            </a:r>
            <a:r>
              <a:rPr lang="en-GB" dirty="0"/>
              <a:t>and changes in the levels of HI-virus RNA in plasma can be used as surrogate endpoints.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C69C-9B8E-4208-8737-B4C333BC0DAC}" type="slidenum">
              <a:rPr lang="en-GB" noProof="0" smtClean="0"/>
              <a:pPr/>
              <a:t>6</a:t>
            </a:fld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of the use of a biomarker as a surrogate endpoint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450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6652" y="1602770"/>
            <a:ext cx="8229600" cy="4972842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2. </a:t>
            </a:r>
            <a:r>
              <a:rPr lang="en-GB" dirty="0"/>
              <a:t>Tailoring treatment to individuals</a:t>
            </a:r>
          </a:p>
          <a:p>
            <a:pPr marL="0" indent="0">
              <a:buNone/>
            </a:pPr>
            <a:r>
              <a:rPr lang="en-GB" dirty="0"/>
              <a:t>Biomarker research is helping to </a:t>
            </a:r>
            <a:endParaRPr lang="en-GB" dirty="0" smtClean="0"/>
          </a:p>
          <a:p>
            <a:pPr marL="354013" lvl="7" indent="-354013">
              <a:spcBef>
                <a:spcPts val="600"/>
              </a:spcBef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improve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well we can predict a person’s 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risk of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disease,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how </a:t>
            </a:r>
            <a:r>
              <a:rPr lang="en-GB" sz="2000" dirty="0"/>
              <a:t>a disease might progress once it is diagnosed, </a:t>
            </a: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how </a:t>
            </a:r>
            <a:r>
              <a:rPr lang="en-GB" sz="2000" dirty="0"/>
              <a:t>an individual will respond to a medicine</a:t>
            </a:r>
            <a:r>
              <a:rPr lang="en-GB" sz="2000" dirty="0" smtClean="0"/>
              <a:t>.</a:t>
            </a:r>
          </a:p>
          <a:p>
            <a:pPr marL="0" indent="0">
              <a:buNone/>
            </a:pPr>
            <a:r>
              <a:rPr lang="en-GB" sz="2000" dirty="0" smtClean="0"/>
              <a:t>This </a:t>
            </a:r>
            <a:r>
              <a:rPr lang="en-GB" sz="2000" dirty="0"/>
              <a:t>will enable safer and more effective treatment decisions.</a:t>
            </a:r>
          </a:p>
          <a:p>
            <a:r>
              <a:rPr lang="en-GB" dirty="0" smtClean="0"/>
              <a:t>Examples:</a:t>
            </a:r>
            <a:endParaRPr lang="en-GB" dirty="0"/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Blood sugar levels in a patient’s blood can be used to monitor if an individual is responding to diabetes </a:t>
            </a:r>
            <a:r>
              <a:rPr lang="en-GB" sz="2000" dirty="0" smtClean="0"/>
              <a:t>treatment.</a:t>
            </a:r>
            <a:endParaRPr lang="en-GB" sz="2000" dirty="0"/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Magnetic Resonance Imaging (MRI) scans of a patient’s brain can be used to monitor the progress of the disease in Multiple Sclerosis.</a:t>
            </a:r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C69C-9B8E-4208-8737-B4C333BC0DAC}" type="slidenum">
              <a:rPr lang="en-GB" noProof="0" smtClean="0"/>
              <a:pPr/>
              <a:t>7</a:t>
            </a:fld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 of Biomarker Use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8555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</a:t>
            </a:r>
            <a:r>
              <a:rPr lang="en-GB" dirty="0" smtClean="0"/>
              <a:t>any </a:t>
            </a:r>
            <a:r>
              <a:rPr lang="en-GB" dirty="0"/>
              <a:t>new biomarkers are being discovered and used during the development of new medicines. </a:t>
            </a:r>
            <a:endParaRPr lang="en-GB" dirty="0" smtClean="0"/>
          </a:p>
          <a:p>
            <a:r>
              <a:rPr lang="en-GB" dirty="0" smtClean="0"/>
              <a:t>Many </a:t>
            </a:r>
            <a:r>
              <a:rPr lang="en-GB" dirty="0"/>
              <a:t>of these </a:t>
            </a:r>
            <a:r>
              <a:rPr lang="en-GB" dirty="0" smtClean="0"/>
              <a:t>use: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genomics (analyses </a:t>
            </a:r>
            <a:r>
              <a:rPr lang="en-GB" sz="2000" dirty="0"/>
              <a:t>of changes occurring at the gene </a:t>
            </a:r>
            <a:r>
              <a:rPr lang="en-GB" sz="2000" dirty="0" smtClean="0"/>
              <a:t>level),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proteomics (analyses </a:t>
            </a:r>
            <a:r>
              <a:rPr lang="en-GB" sz="2000" dirty="0"/>
              <a:t>of changes on the protein </a:t>
            </a:r>
            <a:r>
              <a:rPr lang="en-GB" sz="2000" dirty="0" smtClean="0"/>
              <a:t>level),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and/or metabolomics (analyses </a:t>
            </a:r>
            <a:r>
              <a:rPr lang="en-GB" sz="2000" dirty="0"/>
              <a:t>of differences in chemical molecules that play an important role in </a:t>
            </a:r>
            <a:r>
              <a:rPr lang="en-GB" sz="2000" dirty="0" smtClean="0"/>
              <a:t>body and cell function).</a:t>
            </a: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C69C-9B8E-4208-8737-B4C333BC0DAC}" type="slidenum">
              <a:rPr lang="en-GB" noProof="0" smtClean="0"/>
              <a:pPr/>
              <a:t>8</a:t>
            </a:fld>
            <a:endParaRPr lang="en-GB" noProof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402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Cancer (oncology) research was one of the first areas where the use of </a:t>
            </a:r>
            <a:r>
              <a:rPr lang="en-GB" dirty="0" smtClean="0"/>
              <a:t>biomarkers </a:t>
            </a:r>
            <a:r>
              <a:rPr lang="en-GB" dirty="0"/>
              <a:t>was adopted. </a:t>
            </a:r>
            <a:endParaRPr lang="en-GB" dirty="0" smtClean="0"/>
          </a:p>
          <a:p>
            <a:r>
              <a:rPr lang="en-GB" dirty="0" smtClean="0"/>
              <a:t>Biomarkers </a:t>
            </a:r>
            <a:r>
              <a:rPr lang="en-GB" dirty="0"/>
              <a:t>are used to </a:t>
            </a:r>
            <a:r>
              <a:rPr lang="en-GB" dirty="0" smtClean="0"/>
              <a:t>make</a:t>
            </a:r>
            <a:r>
              <a:rPr lang="en-GB" dirty="0"/>
              <a:t> </a:t>
            </a:r>
            <a:r>
              <a:rPr lang="en-GB" dirty="0" smtClean="0"/>
              <a:t>exploratory trials and Phase II trials (‘Proof </a:t>
            </a:r>
            <a:r>
              <a:rPr lang="en-GB" dirty="0"/>
              <a:t>of </a:t>
            </a:r>
            <a:r>
              <a:rPr lang="en-GB" dirty="0" smtClean="0"/>
              <a:t>Concept’ </a:t>
            </a:r>
            <a:r>
              <a:rPr lang="en-GB" dirty="0"/>
              <a:t>trials) of medicines more efficient</a:t>
            </a:r>
            <a:r>
              <a:rPr lang="en-GB" dirty="0" smtClean="0"/>
              <a:t>.</a:t>
            </a:r>
          </a:p>
          <a:p>
            <a:r>
              <a:rPr lang="en-GB" dirty="0" smtClean="0"/>
              <a:t>Only </a:t>
            </a:r>
            <a:r>
              <a:rPr lang="en-GB" dirty="0"/>
              <a:t>a limited number of biomarkers can be used for clinical endpoints </a:t>
            </a:r>
            <a:r>
              <a:rPr lang="en-GB" dirty="0" smtClean="0"/>
              <a:t>in</a:t>
            </a:r>
            <a:r>
              <a:rPr lang="en-GB" dirty="0"/>
              <a:t> </a:t>
            </a:r>
            <a:r>
              <a:rPr lang="en-GB" dirty="0" smtClean="0"/>
              <a:t>Phase III trials (confirmatory trials). </a:t>
            </a:r>
          </a:p>
          <a:p>
            <a:r>
              <a:rPr lang="en-GB" dirty="0" smtClean="0"/>
              <a:t>Biomarkers </a:t>
            </a:r>
            <a:r>
              <a:rPr lang="en-GB" dirty="0"/>
              <a:t>may be used in late-stage trials in combination with clinical outcomes (clinical endpoints).</a:t>
            </a:r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C69C-9B8E-4208-8737-B4C333BC0DAC}" type="slidenum">
              <a:rPr lang="en-GB" noProof="0" smtClean="0"/>
              <a:pPr/>
              <a:t>9</a:t>
            </a:fld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Biomarkers in Medicines Development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978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eupati-toolbox-powerpoint-template_FINAL-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eupati-toolbox-powerpoint-template_FINAL.potx" id="{4A749548-4D34-4B48-A18A-25D7529F213C}" vid="{C6566A9F-949E-40D4-A51C-42161E82F22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eupati-toolbox-powerpoint-template_FINAL-v2</Template>
  <TotalTime>57</TotalTime>
  <Words>1181</Words>
  <Application>Microsoft Office PowerPoint</Application>
  <PresentationFormat>Экран (4:3)</PresentationFormat>
  <Paragraphs>142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eupati-toolbox-powerpoint-template_FINAL-v2</vt:lpstr>
      <vt:lpstr>Biomarkers   </vt:lpstr>
      <vt:lpstr>Biological Markers</vt:lpstr>
      <vt:lpstr>Examples of Biomarkers</vt:lpstr>
      <vt:lpstr>Aims of Biomarker Use</vt:lpstr>
      <vt:lpstr>Презентация PowerPoint</vt:lpstr>
      <vt:lpstr>Example of the use of a biomarker as a surrogate endpoint</vt:lpstr>
      <vt:lpstr>Aims of Biomarker Use</vt:lpstr>
      <vt:lpstr>Презентация PowerPoint</vt:lpstr>
      <vt:lpstr>Biomarkers in Medicines Development</vt:lpstr>
      <vt:lpstr>Презентация PowerPoint</vt:lpstr>
      <vt:lpstr>Companion Diagnostics </vt:lpstr>
      <vt:lpstr>Companion Diagnostics </vt:lpstr>
      <vt:lpstr>Biomarkers potential to increase the efficiency of medicines development </vt:lpstr>
      <vt:lpstr>Biomarkers potential to increase the efficiency of medicines development </vt:lpstr>
      <vt:lpstr>Biomarkers potential to increase the efficiency of medicines development </vt:lpstr>
      <vt:lpstr>Biomarkers potential to increase the efficiency of medicines development </vt:lpstr>
      <vt:lpstr>Challenges of using biomarkers in medicines development</vt:lpstr>
      <vt:lpstr>Technical Challenges</vt:lpstr>
      <vt:lpstr>Technical Challenges</vt:lpstr>
      <vt:lpstr>Regulatory Challenges</vt:lpstr>
      <vt:lpstr>Regulatory Challenges</vt:lpstr>
      <vt:lpstr>Regulatory Challenges</vt:lpstr>
      <vt:lpstr>Ethical Challenges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chagan</dc:creator>
  <cp:lastModifiedBy>User</cp:lastModifiedBy>
  <cp:revision>57</cp:revision>
  <dcterms:created xsi:type="dcterms:W3CDTF">2016-09-09T08:55:25Z</dcterms:created>
  <dcterms:modified xsi:type="dcterms:W3CDTF">2018-11-15T11:27:29Z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AC7D9861-B11C-4513-A409-A97918ACCFFD</vt:lpwstr>
  </property>
  <property fmtid="{D5CDD505-2E9C-101B-9397-08002B2CF9AE}" pid="3" name="ArticulatePath">
    <vt:lpwstr>Biomarkers</vt:lpwstr>
  </property>
</Properties>
</file>